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4" r:id="rId2"/>
    <p:sldId id="259" r:id="rId3"/>
    <p:sldId id="290" r:id="rId4"/>
    <p:sldId id="538" r:id="rId5"/>
    <p:sldId id="552" r:id="rId6"/>
    <p:sldId id="535" r:id="rId7"/>
    <p:sldId id="537" r:id="rId8"/>
    <p:sldId id="520" r:id="rId9"/>
    <p:sldId id="534" r:id="rId10"/>
    <p:sldId id="550" r:id="rId11"/>
    <p:sldId id="546" r:id="rId12"/>
    <p:sldId id="545" r:id="rId13"/>
    <p:sldId id="551" r:id="rId14"/>
    <p:sldId id="543" r:id="rId15"/>
    <p:sldId id="547" r:id="rId16"/>
    <p:sldId id="548" r:id="rId17"/>
    <p:sldId id="55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7030"/>
  </p:normalViewPr>
  <p:slideViewPr>
    <p:cSldViewPr snapToGrid="0" snapToObjects="1">
      <p:cViewPr varScale="1">
        <p:scale>
          <a:sx n="119" d="100"/>
          <a:sy n="119" d="100"/>
        </p:scale>
        <p:origin x="44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2CD49-DB0D-1941-ABD9-767C085F0B0F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C78DE-56F4-9546-BE5E-2218C81F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A738-18AF-5248-B400-8ED4E6AE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A2506-1153-D744-AC15-6F0051A37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E724F-093E-314E-9B5F-A001DD03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C1519-9D66-0940-B3EC-5FB0E96F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4500-CD92-3946-8086-73499FCC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6275-4AC8-AC47-BBEB-08343AA8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AA4FB-1274-2D4B-8BF2-DA21B5387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483FC-384D-B347-A101-FBA7F165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F514-9F0C-9C4C-9357-B3087FB5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C3C8D-B01D-CD44-A6E9-4D9F351D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3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6D529-AB19-C247-B347-E7CDF3F84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F8786-3232-6042-94F6-5AB10EA2F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D8DB7-A796-A54E-B880-639424FA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346BF-B9CE-0441-8D52-664D607B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32FC-FF1A-7143-93E3-553DE96B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9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1525-EAFC-DE47-8B6A-638EB3AA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842DA-45ED-8442-B9C2-3103C814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5E451-938E-CF4F-9D8C-D58D626B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4DB5-2D03-9F49-98D6-24CC4C80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EF24C-EC4E-2E46-8C06-AB6B92FE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23FB-84A5-3540-9959-FA3F7843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6503-7FE7-494F-B8C0-E131D2F68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250F-0965-B04C-B34A-C6A0EE10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4ABFA-3E9C-604C-B856-C6595574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8CD16-D540-AF48-BF64-3D8C7244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86D9-386D-B743-81DD-AFECBB06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8D2-CDF6-A548-85B8-4D11AF449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B3664-F5FE-A149-BCD9-5B7019E0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B2A18-A5B9-D94B-8307-6BDED3E7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C4E8D-1EB9-094A-9806-F8C2DAB7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5A2F3-90C7-FD41-B6AC-78A17FCC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355F-A833-4F43-9789-0DDBB788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995F-4167-4340-9E42-3BF5EA32C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5401D-A8CA-2E43-BE32-1756BA14D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25697-3934-244C-8193-CEBA2589E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819B0-5999-EF44-9E43-B82FA6233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953F-1415-154C-BA57-FB129FF5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48D0B-CFE2-D647-B5FA-CCCE8838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F0256-368A-414D-967A-1349A9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85D9-8F25-A845-8D8F-68E67111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853560-1C56-3D49-A7D9-31834135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82695-9C67-5E45-9557-937F96B1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2F29F-633C-064B-8CE3-C15D2945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84496-B68E-B942-924A-98A0A2CD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C1E31-6EBF-D441-9C18-3D513FE0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4EEFB-B5F2-A144-925B-3AD372B4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17D7-D9C8-144F-A720-712A4557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9BA2-3F55-414E-907D-CFFA18B6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B297B-96C1-2142-92F7-60EB96BFA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3EFD-6D92-A247-8747-38A74574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13AB5-AC7A-9647-971C-9DDD9886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230A-2CBB-D14F-8D5A-EA9939C7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1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B0E5-E48D-834F-A3C9-CF1A605F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EA6A9-BFAD-9E4E-81D0-93F81A12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6B11C-70C0-D04A-BB35-79FE8D94F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EF2CF-F8D5-874A-B417-21340B10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0082E-E4C0-3F4D-BC19-8D825F0E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47CB8-477D-3E48-A302-75C38199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2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793F-8B4A-314E-B73F-6A40490D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CF55D-18E5-D044-B387-BDD518561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0298-B18A-A143-9491-062F71DA1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9D875-5216-6942-B2EB-20703984EEEF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13CC-F03F-7641-A97D-BCB1FC728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FC823-123D-1641-9F89-C8620223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DCAB2-4C18-2145-ACD8-13521696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3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05 linear algebra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D0F23-C44E-6B46-9E1F-309623201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1580321"/>
            <a:ext cx="368410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covariance matrices and second-derivative matrices, there is  a geometric interpretation.</a:t>
            </a:r>
          </a:p>
        </p:txBody>
      </p:sp>
      <p:pic>
        <p:nvPicPr>
          <p:cNvPr id="1026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39E9FCF8-16A6-6643-A294-5AA8BD74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38" y="-298174"/>
            <a:ext cx="7341562" cy="701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2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recall Taylor expansion…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f(x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f(x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2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96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D737-D957-EF43-8503-1501D67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multidimensional equivalent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7FB9A-8E42-DF46-A292-8EF578C4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4" y="2857500"/>
            <a:ext cx="110744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+ </a:t>
                </a:r>
                <a:r>
                  <a:rPr lang="el-G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  = 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36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(x-x</a:t>
                </a:r>
                <a:r>
                  <a:rPr lang="en-US" sz="3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2C5A81-99BC-AF4D-97A8-AB23EBD07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46" y="1887222"/>
                <a:ext cx="10680853" cy="1792412"/>
              </a:xfrm>
              <a:blipFill>
                <a:blip r:embed="rId3"/>
                <a:stretch>
                  <a:fillRect l="-166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9A4310-9C18-2744-AC96-07045916329B}"/>
              </a:ext>
            </a:extLst>
          </p:cNvPr>
          <p:cNvSpPr/>
          <p:nvPr/>
        </p:nvSpPr>
        <p:spPr>
          <a:xfrm>
            <a:off x="4921468" y="497077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</a:t>
            </a:r>
            <a:r>
              <a:rPr lang="en-US" baseline="30000" dirty="0">
                <a:latin typeface="Times" pitchFamily="2" charset="0"/>
              </a:rPr>
              <a:t>st</a:t>
            </a:r>
            <a:r>
              <a:rPr lang="en-US" dirty="0">
                <a:latin typeface="Times" pitchFamily="2" charset="0"/>
              </a:rPr>
              <a:t> derivative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CADCA-C2DC-B347-82F8-F65E5A63B353}"/>
              </a:ext>
            </a:extLst>
          </p:cNvPr>
          <p:cNvSpPr/>
          <p:nvPr/>
        </p:nvSpPr>
        <p:spPr>
          <a:xfrm>
            <a:off x="8422565" y="515544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2</a:t>
            </a:r>
            <a:r>
              <a:rPr lang="en-US" baseline="30000" dirty="0">
                <a:latin typeface="Times" pitchFamily="2" charset="0"/>
              </a:rPr>
              <a:t>nd</a:t>
            </a:r>
            <a:r>
              <a:rPr lang="en-US" dirty="0">
                <a:latin typeface="Times" pitchFamily="2" charset="0"/>
              </a:rPr>
              <a:t> derivative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0E96-9ACA-6E4B-8ADC-583FB65FA250}"/>
              </a:ext>
            </a:extLst>
          </p:cNvPr>
          <p:cNvCxnSpPr>
            <a:cxnSpLocks/>
          </p:cNvCxnSpPr>
          <p:nvPr/>
        </p:nvCxnSpPr>
        <p:spPr>
          <a:xfrm flipV="1">
            <a:off x="5731658" y="387616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65397B-2038-F049-8931-4D57C8E477AC}"/>
              </a:ext>
            </a:extLst>
          </p:cNvPr>
          <p:cNvCxnSpPr>
            <a:cxnSpLocks/>
          </p:cNvCxnSpPr>
          <p:nvPr/>
        </p:nvCxnSpPr>
        <p:spPr>
          <a:xfrm flipV="1">
            <a:off x="9470288" y="3726795"/>
            <a:ext cx="40697" cy="111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5315B-56BD-0049-A3BC-4B3186AAD1D5}"/>
              </a:ext>
            </a:extLst>
          </p:cNvPr>
          <p:cNvSpPr/>
          <p:nvPr/>
        </p:nvSpPr>
        <p:spPr>
          <a:xfrm>
            <a:off x="3688440" y="4954768"/>
            <a:ext cx="1082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function</a:t>
            </a:r>
          </a:p>
          <a:p>
            <a:pPr algn="ctr"/>
            <a:r>
              <a:rPr lang="en-US" dirty="0">
                <a:latin typeface="Times" pitchFamily="2" charset="0"/>
              </a:rPr>
              <a:t>value at 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8B8315-A116-F44C-B3C9-7F1CCE09D758}"/>
              </a:ext>
            </a:extLst>
          </p:cNvPr>
          <p:cNvCxnSpPr>
            <a:cxnSpLocks/>
          </p:cNvCxnSpPr>
          <p:nvPr/>
        </p:nvCxnSpPr>
        <p:spPr>
          <a:xfrm flipV="1">
            <a:off x="4347946" y="3860158"/>
            <a:ext cx="0" cy="98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12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218E3-E620-C442-8E5C-4DECDC41917B}"/>
              </a:ext>
            </a:extLst>
          </p:cNvPr>
          <p:cNvSpPr txBox="1">
            <a:spLocks/>
          </p:cNvSpPr>
          <p:nvPr/>
        </p:nvSpPr>
        <p:spPr>
          <a:xfrm>
            <a:off x="5880254" y="3130825"/>
            <a:ext cx="6051012" cy="365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Diagonals are the 2</a:t>
            </a:r>
            <a:r>
              <a:rPr lang="en-US" baseline="30000" dirty="0"/>
              <a:t>nd</a:t>
            </a:r>
            <a:r>
              <a:rPr lang="en-US" dirty="0"/>
              <a:t> derivatives in the directions of the basis vectors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Off-diagonal terms measure essentially the same thing in different directions.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is symmetric, so eigenvalues are real.  I can use eigenvalue decomposition to understand geometry of the function’s curvature.  </a:t>
            </a:r>
          </a:p>
        </p:txBody>
      </p:sp>
    </p:spTree>
    <p:extLst>
      <p:ext uri="{BB962C8B-B14F-4D97-AF65-F5344CB8AC3E}">
        <p14:creationId xmlns:p14="http://schemas.microsoft.com/office/powerpoint/2010/main" val="224628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scalar-valued function    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second derivative of this function is a n x n matrix: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946BF4-56C2-214E-A6CE-79BD90158F74}"/>
              </a:ext>
            </a:extLst>
          </p:cNvPr>
          <p:cNvSpPr txBox="1">
            <a:spLocks/>
          </p:cNvSpPr>
          <p:nvPr/>
        </p:nvSpPr>
        <p:spPr>
          <a:xfrm>
            <a:off x="5638800" y="3119276"/>
            <a:ext cx="6387945" cy="3557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eigenvalue decomposition of this matrix will tell you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the direction (in R</a:t>
            </a:r>
            <a:r>
              <a:rPr lang="en-US" baseline="30000" dirty="0"/>
              <a:t>n</a:t>
            </a:r>
            <a:r>
              <a:rPr lang="en-US" dirty="0"/>
              <a:t>) of maximum 2nd derivative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maximum curvature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second-maximum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direction of third-maximum curvature…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39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CBD87-7216-894F-95C3-BC2DED99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03" y="1673865"/>
            <a:ext cx="6593676" cy="40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2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A9BF-651B-0B4C-AB65-BC0E8B29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3067" cy="132556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074CD-0AC8-164D-9EF2-B085CB43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258"/>
            <a:ext cx="5638800" cy="3873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FEC93-8114-9E4C-927A-27227604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46" y="1887222"/>
            <a:ext cx="10680853" cy="1792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42921-DF41-4D4F-B038-59F21081F9CB}"/>
              </a:ext>
            </a:extLst>
          </p:cNvPr>
          <p:cNvSpPr/>
          <p:nvPr/>
        </p:nvSpPr>
        <p:spPr>
          <a:xfrm>
            <a:off x="6253779" y="6030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/questions/22378360/hessian-matrix-of-the-image</a:t>
            </a:r>
          </a:p>
        </p:txBody>
      </p:sp>
      <p:pic>
        <p:nvPicPr>
          <p:cNvPr id="7" name="Picture 2" descr="Principal Component Analysis explained | by Matyas Amrouche | Towards Data  Science">
            <a:extLst>
              <a:ext uri="{FF2B5EF4-FFF2-40B4-BE49-F238E27FC236}">
                <a16:creationId xmlns:a16="http://schemas.microsoft.com/office/drawing/2014/main" id="{A8204706-9708-D04F-A9C1-D7C7A553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372" y="522822"/>
            <a:ext cx="6482528" cy="619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eigenvectors and 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1458-1732-4945-95AD-A97064E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96" y="2092771"/>
            <a:ext cx="3678091" cy="123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eigenvalue    </a:t>
            </a:r>
            <a:r>
              <a:rPr lang="en-US" b="1" dirty="0" err="1">
                <a:latin typeface="Times" pitchFamily="2" charset="0"/>
              </a:rPr>
              <a:t>e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baseline="-250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dirty="0"/>
              <a:t>eigenvector   </a:t>
            </a:r>
            <a:r>
              <a:rPr lang="el-GR" dirty="0">
                <a:latin typeface="Times" pitchFamily="2" charset="0"/>
              </a:rPr>
              <a:t>λ</a:t>
            </a:r>
            <a:r>
              <a:rPr lang="en-US" baseline="-25000" dirty="0" err="1">
                <a:latin typeface="Times" pitchFamily="2" charset="0"/>
              </a:rPr>
              <a:t>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52008-C341-7E4A-83E5-327B38ADBDC9}"/>
              </a:ext>
            </a:extLst>
          </p:cNvPr>
          <p:cNvSpPr/>
          <p:nvPr/>
        </p:nvSpPr>
        <p:spPr>
          <a:xfrm>
            <a:off x="5932900" y="1455673"/>
            <a:ext cx="1447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square matrix</a:t>
            </a:r>
          </a:p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1C523-24A1-6945-8A0A-0643CB0010F3}"/>
              </a:ext>
            </a:extLst>
          </p:cNvPr>
          <p:cNvSpPr/>
          <p:nvPr/>
        </p:nvSpPr>
        <p:spPr>
          <a:xfrm>
            <a:off x="7905606" y="2521287"/>
            <a:ext cx="1563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eigenvector</a:t>
            </a:r>
          </a:p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0B164-80D9-464D-8AE4-F83160B468FD}"/>
              </a:ext>
            </a:extLst>
          </p:cNvPr>
          <p:cNvSpPr/>
          <p:nvPr/>
        </p:nvSpPr>
        <p:spPr>
          <a:xfrm>
            <a:off x="7236345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B016-20D5-C144-BB21-A49B41F1AD8F}"/>
              </a:ext>
            </a:extLst>
          </p:cNvPr>
          <p:cNvSpPr/>
          <p:nvPr/>
        </p:nvSpPr>
        <p:spPr>
          <a:xfrm>
            <a:off x="7211762" y="1954557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ith</a:t>
            </a:r>
            <a:r>
              <a:rPr lang="en-US" dirty="0">
                <a:latin typeface="Times" pitchFamily="2" charset="0"/>
              </a:rPr>
              <a:t> eigenvalue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6AEF-D479-254F-A64A-1452091A44D7}"/>
              </a:ext>
            </a:extLst>
          </p:cNvPr>
          <p:cNvSpPr/>
          <p:nvPr/>
        </p:nvSpPr>
        <p:spPr>
          <a:xfrm>
            <a:off x="3507435" y="4536783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AE8AF-D519-054F-81A0-AC8922850167}"/>
              </a:ext>
            </a:extLst>
          </p:cNvPr>
          <p:cNvSpPr txBox="1"/>
          <p:nvPr/>
        </p:nvSpPr>
        <p:spPr>
          <a:xfrm>
            <a:off x="3140034" y="506846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CE4E9-CFF8-1C45-9717-0931B9EA530E}"/>
              </a:ext>
            </a:extLst>
          </p:cNvPr>
          <p:cNvSpPr txBox="1"/>
          <p:nvPr/>
        </p:nvSpPr>
        <p:spPr>
          <a:xfrm>
            <a:off x="3943853" y="4104843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ABE2F-1004-174C-8D8E-0B2FE2B181B1}"/>
              </a:ext>
            </a:extLst>
          </p:cNvPr>
          <p:cNvSpPr/>
          <p:nvPr/>
        </p:nvSpPr>
        <p:spPr>
          <a:xfrm>
            <a:off x="1119856" y="4985368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834CC-841D-FC43-8C64-402FEFCB2F14}"/>
              </a:ext>
            </a:extLst>
          </p:cNvPr>
          <p:cNvSpPr/>
          <p:nvPr/>
        </p:nvSpPr>
        <p:spPr>
          <a:xfrm>
            <a:off x="5251758" y="4549148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A5506-4B21-2041-ACE3-E68C5CA9D442}"/>
              </a:ext>
            </a:extLst>
          </p:cNvPr>
          <p:cNvSpPr/>
          <p:nvPr/>
        </p:nvSpPr>
        <p:spPr>
          <a:xfrm>
            <a:off x="7369655" y="4566752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1A47A-3296-BE4E-8D7A-5A344821C936}"/>
              </a:ext>
            </a:extLst>
          </p:cNvPr>
          <p:cNvSpPr/>
          <p:nvPr/>
        </p:nvSpPr>
        <p:spPr>
          <a:xfrm>
            <a:off x="6096000" y="4736069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F49B-9025-6842-BC97-67BD49929AF0}"/>
              </a:ext>
            </a:extLst>
          </p:cNvPr>
          <p:cNvSpPr/>
          <p:nvPr/>
        </p:nvSpPr>
        <p:spPr>
          <a:xfrm>
            <a:off x="5082141" y="61330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BCF92-F6DF-B249-AAEE-20500F5CA952}"/>
              </a:ext>
            </a:extLst>
          </p:cNvPr>
          <p:cNvSpPr/>
          <p:nvPr/>
        </p:nvSpPr>
        <p:spPr>
          <a:xfrm>
            <a:off x="3951082" y="613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311C9-8839-394D-9A8F-9DEACC3D7B6A}"/>
              </a:ext>
            </a:extLst>
          </p:cNvPr>
          <p:cNvSpPr/>
          <p:nvPr/>
        </p:nvSpPr>
        <p:spPr>
          <a:xfrm>
            <a:off x="4926147" y="3424122"/>
            <a:ext cx="305243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60" b="1" dirty="0">
                <a:latin typeface="Times" pitchFamily="2" charset="0"/>
              </a:rPr>
              <a:t>A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dirty="0">
                <a:latin typeface="Times" pitchFamily="2" charset="0"/>
              </a:rPr>
              <a:t>   =     </a:t>
            </a:r>
            <a:r>
              <a:rPr lang="el-GR" sz="3960" dirty="0">
                <a:latin typeface="Times" pitchFamily="2" charset="0"/>
              </a:rPr>
              <a:t>λ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r>
              <a:rPr lang="en-US" sz="3960" baseline="-25000" dirty="0">
                <a:latin typeface="Times" pitchFamily="2" charset="0"/>
              </a:rPr>
              <a:t> </a:t>
            </a:r>
            <a:r>
              <a:rPr lang="en-US" sz="3960" b="1" dirty="0" err="1">
                <a:latin typeface="Times" pitchFamily="2" charset="0"/>
              </a:rPr>
              <a:t>e</a:t>
            </a:r>
            <a:r>
              <a:rPr lang="en-US" sz="3960" baseline="-25000" dirty="0" err="1">
                <a:latin typeface="Times" pitchFamily="2" charset="0"/>
              </a:rPr>
              <a:t>i</a:t>
            </a:r>
            <a:endParaRPr lang="en-US" sz="3960" baseline="30000" dirty="0"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D83CB-4C5B-2A48-A09E-CEC7C11F23C2}"/>
              </a:ext>
            </a:extLst>
          </p:cNvPr>
          <p:cNvSpPr/>
          <p:nvPr/>
        </p:nvSpPr>
        <p:spPr>
          <a:xfrm>
            <a:off x="6783360" y="4961647"/>
            <a:ext cx="577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dirty="0">
                <a:latin typeface="Times" pitchFamily="2" charset="0"/>
              </a:rPr>
              <a:t>λ</a:t>
            </a:r>
            <a:r>
              <a:rPr lang="en-US" sz="3600" baseline="-25000" dirty="0" err="1">
                <a:latin typeface="Times" pitchFamily="2" charset="0"/>
              </a:rPr>
              <a:t>i</a:t>
            </a:r>
            <a:r>
              <a:rPr lang="en-US" sz="3600" baseline="-25000" dirty="0">
                <a:latin typeface="Times" pitchFamily="2" charset="0"/>
              </a:rPr>
              <a:t> </a:t>
            </a:r>
            <a:endParaRPr lang="en-US" sz="3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EA0C50-0FF8-794C-B7B4-90D6954EA830}"/>
              </a:ext>
            </a:extLst>
          </p:cNvPr>
          <p:cNvCxnSpPr/>
          <p:nvPr/>
        </p:nvCxnSpPr>
        <p:spPr>
          <a:xfrm flipH="1">
            <a:off x="5359852" y="2092771"/>
            <a:ext cx="937549" cy="133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B5CB4D-A816-FF42-A5F3-A58739BB9656}"/>
              </a:ext>
            </a:extLst>
          </p:cNvPr>
          <p:cNvCxnSpPr>
            <a:cxnSpLocks/>
          </p:cNvCxnSpPr>
          <p:nvPr/>
        </p:nvCxnSpPr>
        <p:spPr>
          <a:xfrm flipH="1">
            <a:off x="7369654" y="2326561"/>
            <a:ext cx="219481" cy="110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2BBB2E-3664-B643-AE5C-D536A5C3BB42}"/>
              </a:ext>
            </a:extLst>
          </p:cNvPr>
          <p:cNvCxnSpPr>
            <a:cxnSpLocks/>
          </p:cNvCxnSpPr>
          <p:nvPr/>
        </p:nvCxnSpPr>
        <p:spPr>
          <a:xfrm flipH="1">
            <a:off x="7878415" y="3003957"/>
            <a:ext cx="160181" cy="48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1042E1-D87F-D545-8487-33DB6171B93E}"/>
              </a:ext>
            </a:extLst>
          </p:cNvPr>
          <p:cNvCxnSpPr>
            <a:cxnSpLocks/>
          </p:cNvCxnSpPr>
          <p:nvPr/>
        </p:nvCxnSpPr>
        <p:spPr>
          <a:xfrm flipH="1">
            <a:off x="5825269" y="3003957"/>
            <a:ext cx="2213329" cy="55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8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</p:spTree>
    <p:extLst>
      <p:ext uri="{BB962C8B-B14F-4D97-AF65-F5344CB8AC3E}">
        <p14:creationId xmlns:p14="http://schemas.microsoft.com/office/powerpoint/2010/main" val="60373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Why does the matrix have to be square? </a:t>
            </a:r>
          </a:p>
        </p:txBody>
      </p:sp>
    </p:spTree>
    <p:extLst>
      <p:ext uri="{BB962C8B-B14F-4D97-AF65-F5344CB8AC3E}">
        <p14:creationId xmlns:p14="http://schemas.microsoft.com/office/powerpoint/2010/main" val="184324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if some of the eigenvalues are zero? </a:t>
            </a:r>
          </a:p>
        </p:txBody>
      </p:sp>
    </p:spTree>
    <p:extLst>
      <p:ext uri="{BB962C8B-B14F-4D97-AF65-F5344CB8AC3E}">
        <p14:creationId xmlns:p14="http://schemas.microsoft.com/office/powerpoint/2010/main" val="120978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some of the eigenvalues are the same?</a:t>
            </a:r>
          </a:p>
        </p:txBody>
      </p:sp>
    </p:spTree>
    <p:extLst>
      <p:ext uri="{BB962C8B-B14F-4D97-AF65-F5344CB8AC3E}">
        <p14:creationId xmlns:p14="http://schemas.microsoft.com/office/powerpoint/2010/main" val="21602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651179" y="2785577"/>
            <a:ext cx="1529228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283777" y="3317264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2087598" y="2353637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0AB29-6573-AE40-9809-B5FD0BF76799}"/>
              </a:ext>
            </a:extLst>
          </p:cNvPr>
          <p:cNvSpPr/>
          <p:nvPr/>
        </p:nvSpPr>
        <p:spPr>
          <a:xfrm>
            <a:off x="8484304" y="2824883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0B3BF-4C7C-B440-AF6B-7F3C6F2CB8A7}"/>
              </a:ext>
            </a:extLst>
          </p:cNvPr>
          <p:cNvSpPr/>
          <p:nvPr/>
        </p:nvSpPr>
        <p:spPr>
          <a:xfrm>
            <a:off x="4836890" y="2816738"/>
            <a:ext cx="1448762" cy="1412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  <a:r>
              <a:rPr lang="en-US" sz="2520" baseline="30000" dirty="0">
                <a:latin typeface="Times" pitchFamily="2" charset="0"/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39577-3E7F-8E40-B5A0-CC21818753A8}"/>
              </a:ext>
            </a:extLst>
          </p:cNvPr>
          <p:cNvSpPr/>
          <p:nvPr/>
        </p:nvSpPr>
        <p:spPr>
          <a:xfrm>
            <a:off x="6771777" y="2816738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BD99C-D84D-7B41-95C0-0CCAA226E70B}"/>
              </a:ext>
            </a:extLst>
          </p:cNvPr>
          <p:cNvSpPr/>
          <p:nvPr/>
        </p:nvSpPr>
        <p:spPr>
          <a:xfrm>
            <a:off x="3771711" y="298486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78039-9F50-5447-9FC6-B2598505B046}"/>
              </a:ext>
            </a:extLst>
          </p:cNvPr>
          <p:cNvSpPr/>
          <p:nvPr/>
        </p:nvSpPr>
        <p:spPr>
          <a:xfrm>
            <a:off x="8450904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B3B1C-7F3C-CA40-B9F1-469CA2F95A97}"/>
              </a:ext>
            </a:extLst>
          </p:cNvPr>
          <p:cNvSpPr/>
          <p:nvPr/>
        </p:nvSpPr>
        <p:spPr>
          <a:xfrm>
            <a:off x="4741390" y="4677392"/>
            <a:ext cx="15840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eigenvectors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(orthogonal)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9F3593-AD44-3E4F-BC73-849A6F3650A7}"/>
              </a:ext>
            </a:extLst>
          </p:cNvPr>
          <p:cNvSpPr/>
          <p:nvPr/>
        </p:nvSpPr>
        <p:spPr>
          <a:xfrm>
            <a:off x="6642635" y="4677392"/>
            <a:ext cx="149111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eigenvalues</a:t>
            </a:r>
          </a:p>
          <a:p>
            <a:pPr algn="ctr"/>
            <a:endParaRPr lang="en-US" sz="2160" dirty="0">
              <a:latin typeface="Times" pitchFamily="2" charset="0"/>
            </a:endParaRPr>
          </a:p>
          <a:p>
            <a:pPr algn="ctr"/>
            <a:r>
              <a:rPr lang="en-US" sz="2160" dirty="0">
                <a:latin typeface="Times" pitchFamily="2" charset="0"/>
              </a:rPr>
              <a:t>(diagonal)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BEDA1-673B-1043-80F2-EB99F4846168}"/>
              </a:ext>
            </a:extLst>
          </p:cNvPr>
          <p:cNvCxnSpPr>
            <a:cxnSpLocks/>
          </p:cNvCxnSpPr>
          <p:nvPr/>
        </p:nvCxnSpPr>
        <p:spPr>
          <a:xfrm>
            <a:off x="6810522" y="2851812"/>
            <a:ext cx="1304772" cy="1377619"/>
          </a:xfrm>
          <a:prstGeom prst="line">
            <a:avLst/>
          </a:prstGeom>
          <a:ln w="5080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5A715-AC34-1B4D-BAE9-8AD1C256DD70}"/>
              </a:ext>
            </a:extLst>
          </p:cNvPr>
          <p:cNvSpPr/>
          <p:nvPr/>
        </p:nvSpPr>
        <p:spPr>
          <a:xfrm>
            <a:off x="1912005" y="4635842"/>
            <a:ext cx="9076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60" dirty="0">
                <a:latin typeface="Times" pitchFamily="2" charset="0"/>
              </a:rPr>
              <a:t>square</a:t>
            </a:r>
          </a:p>
          <a:p>
            <a:pPr algn="ctr"/>
            <a:r>
              <a:rPr lang="en-US" sz="2160" dirty="0">
                <a:latin typeface="Times" pitchFamily="2" charset="0"/>
              </a:rPr>
              <a:t>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7A013-A8F7-5A4C-B51E-22F0EF6BFE20}"/>
              </a:ext>
            </a:extLst>
          </p:cNvPr>
          <p:cNvSpPr/>
          <p:nvPr/>
        </p:nvSpPr>
        <p:spPr>
          <a:xfrm>
            <a:off x="9612407" y="2838520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0A080-30E2-8D42-9B7F-F3ED081ACD02}"/>
              </a:ext>
            </a:extLst>
          </p:cNvPr>
          <p:cNvSpPr/>
          <p:nvPr/>
        </p:nvSpPr>
        <p:spPr>
          <a:xfrm>
            <a:off x="4836889" y="3885106"/>
            <a:ext cx="1444565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ABF41-4FEC-B147-BCDE-B976C4484951}"/>
              </a:ext>
            </a:extLst>
          </p:cNvPr>
          <p:cNvSpPr/>
          <p:nvPr/>
        </p:nvSpPr>
        <p:spPr>
          <a:xfrm>
            <a:off x="7782765" y="3897034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2DF0D-D62E-3E48-92DA-02BB94867F04}"/>
              </a:ext>
            </a:extLst>
          </p:cNvPr>
          <p:cNvSpPr/>
          <p:nvPr/>
        </p:nvSpPr>
        <p:spPr>
          <a:xfrm>
            <a:off x="6573459" y="1960467"/>
            <a:ext cx="2418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20" b="1" dirty="0">
                <a:latin typeface="Times" pitchFamily="2" charset="0"/>
              </a:rPr>
              <a:t>A </a:t>
            </a:r>
            <a:r>
              <a:rPr lang="en-US" sz="2520" dirty="0">
                <a:latin typeface="Times" pitchFamily="2" charset="0"/>
              </a:rPr>
              <a:t>= Sum</a:t>
            </a:r>
            <a:r>
              <a:rPr lang="en-US" sz="2520" baseline="-25000" dirty="0">
                <a:latin typeface="Times" pitchFamily="2" charset="0"/>
              </a:rPr>
              <a:t>i</a:t>
            </a:r>
            <a:r>
              <a:rPr lang="en-US" sz="2520" dirty="0">
                <a:latin typeface="Times" pitchFamily="2" charset="0"/>
              </a:rPr>
              <a:t> 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30000" dirty="0" err="1">
                <a:latin typeface="Times" pitchFamily="2" charset="0"/>
              </a:rPr>
              <a:t>T</a:t>
            </a:r>
            <a:r>
              <a:rPr lang="en-US" sz="2520" baseline="30000" dirty="0">
                <a:latin typeface="Times" pitchFamily="2" charset="0"/>
              </a:rPr>
              <a:t> </a:t>
            </a:r>
            <a:r>
              <a:rPr lang="el-GR" sz="2520" dirty="0">
                <a:latin typeface="Times" pitchFamily="2" charset="0"/>
              </a:rPr>
              <a:t>λ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r>
              <a:rPr lang="en-US" sz="2520" baseline="-25000" dirty="0">
                <a:latin typeface="Times" pitchFamily="2" charset="0"/>
              </a:rPr>
              <a:t> </a:t>
            </a:r>
            <a:r>
              <a:rPr lang="en-US" sz="2520" b="1" dirty="0" err="1">
                <a:latin typeface="Times" pitchFamily="2" charset="0"/>
              </a:rPr>
              <a:t>e</a:t>
            </a:r>
            <a:r>
              <a:rPr lang="en-US" sz="2520" baseline="-25000" dirty="0" err="1">
                <a:latin typeface="Times" pitchFamily="2" charset="0"/>
              </a:rPr>
              <a:t>i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732F1-892B-1640-AE74-78870AC3F18C}"/>
              </a:ext>
            </a:extLst>
          </p:cNvPr>
          <p:cNvSpPr/>
          <p:nvPr/>
        </p:nvSpPr>
        <p:spPr>
          <a:xfrm>
            <a:off x="9206808" y="2838521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2E4E-638B-F844-BB7E-1105EB71881F}"/>
              </a:ext>
            </a:extLst>
          </p:cNvPr>
          <p:cNvSpPr/>
          <p:nvPr/>
        </p:nvSpPr>
        <p:spPr>
          <a:xfrm>
            <a:off x="8812816" y="2838521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D2A2E-B461-FA4D-8400-46A8B541D719}"/>
              </a:ext>
            </a:extLst>
          </p:cNvPr>
          <p:cNvSpPr/>
          <p:nvPr/>
        </p:nvSpPr>
        <p:spPr>
          <a:xfrm>
            <a:off x="7462909" y="3564635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2AE10-E0EE-9942-B262-0425438FE6C0}"/>
              </a:ext>
            </a:extLst>
          </p:cNvPr>
          <p:cNvSpPr/>
          <p:nvPr/>
        </p:nvSpPr>
        <p:spPr>
          <a:xfrm>
            <a:off x="7124495" y="3232237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5A6F0-C66B-A94C-AEF7-63012AB960FA}"/>
              </a:ext>
            </a:extLst>
          </p:cNvPr>
          <p:cNvSpPr/>
          <p:nvPr/>
        </p:nvSpPr>
        <p:spPr>
          <a:xfrm>
            <a:off x="4836889" y="3532977"/>
            <a:ext cx="1444565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B12A96-DFC4-314D-AAB5-00E749DAFA2F}"/>
              </a:ext>
            </a:extLst>
          </p:cNvPr>
          <p:cNvSpPr/>
          <p:nvPr/>
        </p:nvSpPr>
        <p:spPr>
          <a:xfrm>
            <a:off x="4837950" y="3178978"/>
            <a:ext cx="1444565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  <a:r>
              <a:rPr lang="en-US" sz="1264" baseline="30000" dirty="0">
                <a:latin typeface="Times" pitchFamily="2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A6ACD4-9B24-294E-9048-341924A4B44A}"/>
              </a:ext>
            </a:extLst>
          </p:cNvPr>
          <p:cNvSpPr/>
          <p:nvPr/>
        </p:nvSpPr>
        <p:spPr>
          <a:xfrm>
            <a:off x="6771774" y="2838520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CEA4C-38BB-A148-A359-3B9E7606B447}"/>
              </a:ext>
            </a:extLst>
          </p:cNvPr>
          <p:cNvSpPr/>
          <p:nvPr/>
        </p:nvSpPr>
        <p:spPr>
          <a:xfrm>
            <a:off x="5165384" y="6048024"/>
            <a:ext cx="73609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Q</a:t>
            </a:r>
            <a:r>
              <a:rPr lang="en-US" sz="3360" baseline="30000" dirty="0">
                <a:latin typeface="Times" pitchFamily="2" charset="0"/>
              </a:rPr>
              <a:t>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8D496-C473-D14B-B318-0975BFC02112}"/>
              </a:ext>
            </a:extLst>
          </p:cNvPr>
          <p:cNvSpPr/>
          <p:nvPr/>
        </p:nvSpPr>
        <p:spPr>
          <a:xfrm>
            <a:off x="2167967" y="6048305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60" dirty="0">
                <a:latin typeface="Times" pitchFamily="2" charset="0"/>
              </a:rPr>
              <a:t>A</a:t>
            </a:r>
            <a:endParaRPr lang="en-US" sz="3360" baseline="30000" dirty="0">
              <a:latin typeface="Time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EB028-F526-4A42-A7EE-2EB8C6EA6971}"/>
              </a:ext>
            </a:extLst>
          </p:cNvPr>
          <p:cNvSpPr/>
          <p:nvPr/>
        </p:nvSpPr>
        <p:spPr>
          <a:xfrm>
            <a:off x="7192754" y="6011747"/>
            <a:ext cx="44755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360" dirty="0">
                <a:latin typeface="Times" pitchFamily="2" charset="0"/>
              </a:rPr>
              <a:t>Σ</a:t>
            </a:r>
            <a:endParaRPr lang="en-US" sz="33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7D8E4-3914-1D4E-B7B0-30E3F03FFC0E}"/>
              </a:ext>
            </a:extLst>
          </p:cNvPr>
          <p:cNvSpPr/>
          <p:nvPr/>
        </p:nvSpPr>
        <p:spPr>
          <a:xfrm>
            <a:off x="9032122" y="6011747"/>
            <a:ext cx="49564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60" dirty="0">
                <a:latin typeface="Times" pitchFamily="2" charset="0"/>
              </a:rPr>
              <a:t>Q</a:t>
            </a:r>
            <a:endParaRPr lang="en-US" sz="336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86FF2EE-B10F-A741-838B-F4A63223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240" y="4490841"/>
            <a:ext cx="7998043" cy="1144415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they aren’t zero but are small?</a:t>
            </a:r>
          </a:p>
        </p:txBody>
      </p:sp>
    </p:spTree>
    <p:extLst>
      <p:ext uri="{BB962C8B-B14F-4D97-AF65-F5344CB8AC3E}">
        <p14:creationId xmlns:p14="http://schemas.microsoft.com/office/powerpoint/2010/main" val="11563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AA91-C882-EC4F-8300-6E3BDD81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eigenvalue decomposition?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1834-7F44-6844-8545-363C9A21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Orthonormal basis is often convenient</a:t>
            </a:r>
          </a:p>
          <a:p>
            <a:r>
              <a:rPr lang="en-US" dirty="0"/>
              <a:t>Orthonormal basis has a geometric interpretation; the directions the eigenvalues represent can help with gradient descent</a:t>
            </a:r>
          </a:p>
          <a:p>
            <a:r>
              <a:rPr lang="en-US" dirty="0"/>
              <a:t>Permits truncation by importance; small-eigenvalue eigenvectors contribute less to the final product; we can store (and calculate) instead of n x m  can store only n x p and p x n.  </a:t>
            </a:r>
          </a:p>
          <a:p>
            <a:r>
              <a:rPr lang="en-US" dirty="0"/>
              <a:t>How much memory does your computer have?  </a:t>
            </a:r>
          </a:p>
          <a:p>
            <a:pPr lvl="1"/>
            <a:r>
              <a:rPr lang="en-US" dirty="0"/>
              <a:t>How large a square matrix can you hold in memory?</a:t>
            </a:r>
          </a:p>
          <a:p>
            <a:pPr lvl="1"/>
            <a:r>
              <a:rPr lang="en-US" dirty="0"/>
              <a:t>How large a square matrix will fit on your hard drive?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0881D-BF37-3443-9EF6-C67753310F55}"/>
              </a:ext>
            </a:extLst>
          </p:cNvPr>
          <p:cNvSpPr/>
          <p:nvPr/>
        </p:nvSpPr>
        <p:spPr>
          <a:xfrm>
            <a:off x="9601904" y="433871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0F072-8F8A-8E4A-968B-20C3C876F75A}"/>
              </a:ext>
            </a:extLst>
          </p:cNvPr>
          <p:cNvSpPr/>
          <p:nvPr/>
        </p:nvSpPr>
        <p:spPr>
          <a:xfrm>
            <a:off x="10730007" y="447508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462D-0ACF-C94A-AEED-D2B6373C37E7}"/>
              </a:ext>
            </a:extLst>
          </p:cNvPr>
          <p:cNvSpPr/>
          <p:nvPr/>
        </p:nvSpPr>
        <p:spPr>
          <a:xfrm>
            <a:off x="10324408" y="447509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E7C0B-5A18-4643-9231-ADA50492F342}"/>
              </a:ext>
            </a:extLst>
          </p:cNvPr>
          <p:cNvSpPr/>
          <p:nvPr/>
        </p:nvSpPr>
        <p:spPr>
          <a:xfrm>
            <a:off x="9930416" y="447509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195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1A0B-B346-A440-869C-4C4E7432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EB5D6-F79C-5F42-8AB2-197F0E09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414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22FBA-46E9-9E4E-845D-58B23E6A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5554662"/>
            <a:ext cx="11582400" cy="2349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CFE3AF-0D27-154E-A97B-AEC2584078BC}"/>
              </a:ext>
            </a:extLst>
          </p:cNvPr>
          <p:cNvSpPr/>
          <p:nvPr/>
        </p:nvSpPr>
        <p:spPr>
          <a:xfrm>
            <a:off x="7579843" y="255497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6A5677-2598-4342-B8B2-B83A144C2417}"/>
              </a:ext>
            </a:extLst>
          </p:cNvPr>
          <p:cNvSpPr/>
          <p:nvPr/>
        </p:nvSpPr>
        <p:spPr>
          <a:xfrm>
            <a:off x="5867316" y="247352"/>
            <a:ext cx="1343519" cy="1412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520" dirty="0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F16A1-A8ED-1040-8B01-ABB552986C01}"/>
              </a:ext>
            </a:extLst>
          </p:cNvPr>
          <p:cNvSpPr/>
          <p:nvPr/>
        </p:nvSpPr>
        <p:spPr>
          <a:xfrm>
            <a:off x="8707946" y="269134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69367-2FB7-9844-85E3-9A4C78E3D5AA}"/>
              </a:ext>
            </a:extLst>
          </p:cNvPr>
          <p:cNvSpPr/>
          <p:nvPr/>
        </p:nvSpPr>
        <p:spPr>
          <a:xfrm>
            <a:off x="6878304" y="1327648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4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2E5E0-5893-6146-BB05-55DB03851C91}"/>
              </a:ext>
            </a:extLst>
          </p:cNvPr>
          <p:cNvSpPr/>
          <p:nvPr/>
        </p:nvSpPr>
        <p:spPr>
          <a:xfrm>
            <a:off x="8302347" y="269135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2CDE3-0251-1441-80F5-9D2F908EBBEB}"/>
              </a:ext>
            </a:extLst>
          </p:cNvPr>
          <p:cNvSpPr/>
          <p:nvPr/>
        </p:nvSpPr>
        <p:spPr>
          <a:xfrm>
            <a:off x="7908355" y="269135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e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49ADFE-6A69-EF41-9C7B-6132B23E39D7}"/>
              </a:ext>
            </a:extLst>
          </p:cNvPr>
          <p:cNvSpPr/>
          <p:nvPr/>
        </p:nvSpPr>
        <p:spPr>
          <a:xfrm>
            <a:off x="6558448" y="995249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3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4CD320-C91F-A146-85FF-655B4626D492}"/>
              </a:ext>
            </a:extLst>
          </p:cNvPr>
          <p:cNvSpPr/>
          <p:nvPr/>
        </p:nvSpPr>
        <p:spPr>
          <a:xfrm>
            <a:off x="6220034" y="662851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2</a:t>
            </a:r>
            <a:endParaRPr lang="en-US" sz="1440" baseline="30000" dirty="0">
              <a:latin typeface="Time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186B3-2102-AC48-B667-BAEB3414A576}"/>
              </a:ext>
            </a:extLst>
          </p:cNvPr>
          <p:cNvSpPr/>
          <p:nvPr/>
        </p:nvSpPr>
        <p:spPr>
          <a:xfrm>
            <a:off x="5867313" y="26913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40" dirty="0">
                <a:latin typeface="Times" pitchFamily="2" charset="0"/>
              </a:rPr>
              <a:t>λ</a:t>
            </a:r>
            <a:r>
              <a:rPr lang="en-US" sz="1440" baseline="-25000" dirty="0">
                <a:latin typeface="Times" pitchFamily="2" charset="0"/>
              </a:rPr>
              <a:t>1</a:t>
            </a:r>
            <a:endParaRPr lang="en-US" sz="144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3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5638</TotalTime>
  <Words>748</Words>
  <Application>Microsoft Macintosh PowerPoint</Application>
  <PresentationFormat>Widescreen</PresentationFormat>
  <Paragraphs>250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05 linear algebra</vt:lpstr>
      <vt:lpstr>Definition of eigenvectors and eigenvalues</vt:lpstr>
      <vt:lpstr>Eigenvalue decomposition</vt:lpstr>
      <vt:lpstr>Eigenvalue decomposition</vt:lpstr>
      <vt:lpstr>Eigenvalue decomposition</vt:lpstr>
      <vt:lpstr>Eigenvalue decomposition</vt:lpstr>
      <vt:lpstr>Eigenvalue decomposition</vt:lpstr>
      <vt:lpstr>Why eigenvalue decomposition?</vt:lpstr>
      <vt:lpstr>PowerPoint Presentation</vt:lpstr>
      <vt:lpstr>PowerPoint Presentation</vt:lpstr>
      <vt:lpstr>If you can recall Taylor expansion…</vt:lpstr>
      <vt:lpstr>The multidimensional equivalent </vt:lpstr>
      <vt:lpstr>The multidimensional equivalent </vt:lpstr>
      <vt:lpstr>Hessian matrix</vt:lpstr>
      <vt:lpstr>Hessian matrix</vt:lpstr>
      <vt:lpstr>Hessian matrix</vt:lpstr>
      <vt:lpstr>Hessian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8</cp:revision>
  <dcterms:created xsi:type="dcterms:W3CDTF">2022-04-01T15:49:49Z</dcterms:created>
  <dcterms:modified xsi:type="dcterms:W3CDTF">2022-04-06T14:27:11Z</dcterms:modified>
</cp:coreProperties>
</file>